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9"/>
  </p:notesMasterIdLst>
  <p:handoutMasterIdLst>
    <p:handoutMasterId r:id="rId30"/>
  </p:handoutMasterIdLst>
  <p:sldIdLst>
    <p:sldId id="256" r:id="rId3"/>
    <p:sldId id="304" r:id="rId4"/>
    <p:sldId id="316" r:id="rId5"/>
    <p:sldId id="315" r:id="rId6"/>
    <p:sldId id="305" r:id="rId7"/>
    <p:sldId id="314" r:id="rId8"/>
    <p:sldId id="307" r:id="rId9"/>
    <p:sldId id="312" r:id="rId10"/>
    <p:sldId id="311" r:id="rId11"/>
    <p:sldId id="310" r:id="rId12"/>
    <p:sldId id="309" r:id="rId13"/>
    <p:sldId id="313" r:id="rId14"/>
    <p:sldId id="323" r:id="rId15"/>
    <p:sldId id="324" r:id="rId16"/>
    <p:sldId id="269" r:id="rId17"/>
    <p:sldId id="306" r:id="rId18"/>
    <p:sldId id="320" r:id="rId19"/>
    <p:sldId id="318" r:id="rId20"/>
    <p:sldId id="322" r:id="rId21"/>
    <p:sldId id="301" r:id="rId22"/>
    <p:sldId id="302" r:id="rId23"/>
    <p:sldId id="326" r:id="rId24"/>
    <p:sldId id="325" r:id="rId25"/>
    <p:sldId id="327" r:id="rId26"/>
    <p:sldId id="328" r:id="rId27"/>
    <p:sldId id="303" r:id="rId2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1" autoAdjust="0"/>
    <p:restoredTop sz="96054" autoAdjust="0"/>
  </p:normalViewPr>
  <p:slideViewPr>
    <p:cSldViewPr snapToGrid="0">
      <p:cViewPr>
        <p:scale>
          <a:sx n="75" d="100"/>
          <a:sy n="75" d="100"/>
        </p:scale>
        <p:origin x="1205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C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06722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05155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295086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69671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exels.com/photo/cn-tower-in-the-middle-of-toronto-2387868/?utm_content=attributionCopyText&amp;utm_medium=referral&amp;utm_source=pexels" TargetMode="External"/><Relationship Id="rId4" Type="http://schemas.openxmlformats.org/officeDocument/2006/relationships/hyperlink" Target="https://www.pexels.com/@samkolder?utm_content=attributionCopyText&amp;utm_medium=referral&amp;utm_source=pexel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25453" y="-566639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r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830863" y="4324982"/>
            <a:ext cx="3458680" cy="2206627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ctr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Modeling results</a:t>
            </a:r>
          </a:p>
          <a:p>
            <a:pPr lvl="0" algn="ctr" rtl="0" hangingPunct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 algn="ctr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Prepared by: Stepan Oskin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 smtClean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pic>
        <p:nvPicPr>
          <p:cNvPr id="1026" name="Picture 2" descr="CN Tower in the Middle of Toronto">
            <a:extLst>
              <a:ext uri="{FF2B5EF4-FFF2-40B4-BE49-F238E27FC236}">
                <a16:creationId xmlns:a16="http://schemas.microsoft.com/office/drawing/2014/main" id="{197E2475-C66C-4411-86E3-D93E1F78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03978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3AB66-C90A-4CD0-878C-3AD0134BB9C7}"/>
              </a:ext>
            </a:extLst>
          </p:cNvPr>
          <p:cNvSpPr/>
          <p:nvPr/>
        </p:nvSpPr>
        <p:spPr>
          <a:xfrm>
            <a:off x="1725670" y="7190342"/>
            <a:ext cx="3314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Photo by </a:t>
            </a:r>
            <a:r>
              <a:rPr lang="en-US" b="1" dirty="0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 Kolder 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from </a:t>
            </a:r>
            <a:r>
              <a:rPr lang="en-US" b="1" dirty="0">
                <a:solidFill>
                  <a:schemeClr val="bg1"/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3.2: Top 11 features, pairplot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44B33-9712-41B2-A439-5EA526F0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1" y="1003725"/>
            <a:ext cx="7498665" cy="5854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B7E90-57B2-4F15-8485-C1B2DEE5FE2C}"/>
              </a:ext>
            </a:extLst>
          </p:cNvPr>
          <p:cNvSpPr txBox="1"/>
          <p:nvPr/>
        </p:nvSpPr>
        <p:spPr>
          <a:xfrm>
            <a:off x="1517942" y="7070888"/>
            <a:ext cx="7300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section of the pairplot produced from the selected 11 top features.</a:t>
            </a:r>
            <a:endParaRPr lang="en-CA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17D71-C4A7-458A-8D68-25FBD0A176F9}"/>
              </a:ext>
            </a:extLst>
          </p:cNvPr>
          <p:cNvSpPr txBox="1"/>
          <p:nvPr/>
        </p:nvSpPr>
        <p:spPr>
          <a:xfrm rot="16200000">
            <a:off x="-224082" y="3390899"/>
            <a:ext cx="16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Census features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84FAE-3216-4166-91AD-2B2A84940F07}"/>
              </a:ext>
            </a:extLst>
          </p:cNvPr>
          <p:cNvSpPr txBox="1"/>
          <p:nvPr/>
        </p:nvSpPr>
        <p:spPr>
          <a:xfrm>
            <a:off x="4173023" y="6793556"/>
            <a:ext cx="171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Teranet features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A19A8-20BD-41B1-87DE-7B01BD6BD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095" y="3736447"/>
            <a:ext cx="809625" cy="628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9E431E-370C-4D8C-B50A-1B7966F4EFA5}"/>
              </a:ext>
            </a:extLst>
          </p:cNvPr>
          <p:cNvSpPr txBox="1"/>
          <p:nvPr/>
        </p:nvSpPr>
        <p:spPr>
          <a:xfrm>
            <a:off x="8502777" y="2740881"/>
            <a:ext cx="101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  <a:p>
            <a:r>
              <a:rPr lang="en-US" dirty="0"/>
              <a:t>land use</a:t>
            </a:r>
          </a:p>
          <a:p>
            <a:r>
              <a:rPr lang="en-US" dirty="0"/>
              <a:t>classes: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025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3.3: Top 11 features: correlation with target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002330-CB7A-4D6A-85EA-A3852A76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5" y="1864691"/>
            <a:ext cx="9248775" cy="4029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30D95-4D8E-4125-A422-C3F0D5FC82D6}"/>
              </a:ext>
            </a:extLst>
          </p:cNvPr>
          <p:cNvSpPr txBox="1"/>
          <p:nvPr/>
        </p:nvSpPr>
        <p:spPr>
          <a:xfrm>
            <a:off x="999843" y="6300486"/>
            <a:ext cx="7943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features have some degree of linear relationship with the target classes.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625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C5422E-3EEA-4A02-9C7F-B6AE1740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720" y="4095220"/>
            <a:ext cx="2309741" cy="24053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AB7802-5A16-4C3B-A8A2-AF6BDA03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631" y="4126535"/>
            <a:ext cx="2170010" cy="23740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AA4DC5-D082-4CD2-AD85-B2D4E1AC3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310" y="4095221"/>
            <a:ext cx="2268244" cy="2430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E17358-5C17-4AB8-BEB3-BB6B0FD4B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9" y="4095222"/>
            <a:ext cx="2314452" cy="2405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BBD91E-BCCE-40D4-839D-4B4814DF4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363" y="1243137"/>
            <a:ext cx="2162830" cy="2251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F3A949-686C-4AAD-B213-F73F8B9C0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630" y="1243138"/>
            <a:ext cx="2124924" cy="2251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7989F-21D4-45B0-AF13-FBFA66219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651" y="1243137"/>
            <a:ext cx="2190053" cy="22907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3.4: Effects of different scalers on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30D95-4D8E-4125-A422-C3F0D5FC82D6}"/>
              </a:ext>
            </a:extLst>
          </p:cNvPr>
          <p:cNvSpPr txBox="1"/>
          <p:nvPr/>
        </p:nvSpPr>
        <p:spPr>
          <a:xfrm>
            <a:off x="999842" y="6716726"/>
            <a:ext cx="7943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features have some degree of linear relationship with the target classes.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9DE60-5073-48B5-A729-69F1C828D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894" y="1243137"/>
            <a:ext cx="2264832" cy="229074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E15824-2576-4499-ADCA-13578B9C3C7A}"/>
              </a:ext>
            </a:extLst>
          </p:cNvPr>
          <p:cNvCxnSpPr/>
          <p:nvPr/>
        </p:nvCxnSpPr>
        <p:spPr>
          <a:xfrm>
            <a:off x="385894" y="1367406"/>
            <a:ext cx="8800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0D966-2AF8-4F82-A60B-1671A980132D}"/>
              </a:ext>
            </a:extLst>
          </p:cNvPr>
          <p:cNvCxnSpPr/>
          <p:nvPr/>
        </p:nvCxnSpPr>
        <p:spPr>
          <a:xfrm>
            <a:off x="385894" y="3251859"/>
            <a:ext cx="8800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A43D4-FD08-476D-9D8B-D8DEFF877502}"/>
              </a:ext>
            </a:extLst>
          </p:cNvPr>
          <p:cNvCxnSpPr>
            <a:cxnSpLocks/>
          </p:cNvCxnSpPr>
          <p:nvPr/>
        </p:nvCxnSpPr>
        <p:spPr>
          <a:xfrm>
            <a:off x="691552" y="1813211"/>
            <a:ext cx="0" cy="426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1E91B8-7BE5-4256-8902-7E8BA8E1618D}"/>
              </a:ext>
            </a:extLst>
          </p:cNvPr>
          <p:cNvCxnSpPr>
            <a:cxnSpLocks/>
          </p:cNvCxnSpPr>
          <p:nvPr/>
        </p:nvCxnSpPr>
        <p:spPr>
          <a:xfrm>
            <a:off x="2598379" y="1813210"/>
            <a:ext cx="0" cy="426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48CAEA-A064-4E33-B9C6-ABD49564D95B}"/>
              </a:ext>
            </a:extLst>
          </p:cNvPr>
          <p:cNvCxnSpPr>
            <a:cxnSpLocks/>
          </p:cNvCxnSpPr>
          <p:nvPr/>
        </p:nvCxnSpPr>
        <p:spPr>
          <a:xfrm>
            <a:off x="3177890" y="1813210"/>
            <a:ext cx="0" cy="426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E4B824-5DCA-49E5-A597-DD60C3F0C197}"/>
              </a:ext>
            </a:extLst>
          </p:cNvPr>
          <p:cNvCxnSpPr>
            <a:cxnSpLocks/>
          </p:cNvCxnSpPr>
          <p:nvPr/>
        </p:nvCxnSpPr>
        <p:spPr>
          <a:xfrm>
            <a:off x="4971571" y="1367406"/>
            <a:ext cx="0" cy="426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BEDDDE-B75F-41E4-B241-8ED226947412}"/>
              </a:ext>
            </a:extLst>
          </p:cNvPr>
          <p:cNvCxnSpPr>
            <a:cxnSpLocks/>
          </p:cNvCxnSpPr>
          <p:nvPr/>
        </p:nvCxnSpPr>
        <p:spPr>
          <a:xfrm>
            <a:off x="5532388" y="1403777"/>
            <a:ext cx="0" cy="426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D8D2C7-5E2B-4BF5-B7C1-E154BDBB9339}"/>
              </a:ext>
            </a:extLst>
          </p:cNvPr>
          <p:cNvCxnSpPr>
            <a:cxnSpLocks/>
          </p:cNvCxnSpPr>
          <p:nvPr/>
        </p:nvCxnSpPr>
        <p:spPr>
          <a:xfrm>
            <a:off x="7342986" y="1121754"/>
            <a:ext cx="0" cy="426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4E658B-E499-467C-8A45-799B62C88985}"/>
              </a:ext>
            </a:extLst>
          </p:cNvPr>
          <p:cNvCxnSpPr>
            <a:cxnSpLocks/>
          </p:cNvCxnSpPr>
          <p:nvPr/>
        </p:nvCxnSpPr>
        <p:spPr>
          <a:xfrm>
            <a:off x="7876386" y="1367405"/>
            <a:ext cx="0" cy="426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FC2293-8184-41D5-8D57-0E41D1CBA78E}"/>
              </a:ext>
            </a:extLst>
          </p:cNvPr>
          <p:cNvCxnSpPr>
            <a:cxnSpLocks/>
          </p:cNvCxnSpPr>
          <p:nvPr/>
        </p:nvCxnSpPr>
        <p:spPr>
          <a:xfrm>
            <a:off x="9700779" y="1192462"/>
            <a:ext cx="0" cy="426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7BC0DB-EC48-413D-9479-E17B41127104}"/>
              </a:ext>
            </a:extLst>
          </p:cNvPr>
          <p:cNvCxnSpPr/>
          <p:nvPr/>
        </p:nvCxnSpPr>
        <p:spPr>
          <a:xfrm>
            <a:off x="385894" y="4214177"/>
            <a:ext cx="8800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ECB77A-07BA-49A8-B842-F1C88FCAABAA}"/>
              </a:ext>
            </a:extLst>
          </p:cNvPr>
          <p:cNvCxnSpPr/>
          <p:nvPr/>
        </p:nvCxnSpPr>
        <p:spPr>
          <a:xfrm>
            <a:off x="393864" y="6225857"/>
            <a:ext cx="8800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1621EB-E94F-418F-8556-E9A30AE47B59}"/>
              </a:ext>
            </a:extLst>
          </p:cNvPr>
          <p:cNvSpPr txBox="1"/>
          <p:nvPr/>
        </p:nvSpPr>
        <p:spPr>
          <a:xfrm>
            <a:off x="5236630" y="3696435"/>
            <a:ext cx="273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Non-linear transformations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120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3.5: Model fit times: linear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13F48-CEEB-44D2-A67F-49837E7D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5" y="1368682"/>
            <a:ext cx="9406674" cy="48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4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3.5: Model fit times: trees and neighbors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CA566-9103-4ABE-BB7B-EF00293E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4" y="4337304"/>
            <a:ext cx="9153038" cy="2914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6A85B-6F32-4EA3-8FAC-CA98B522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1" y="1146490"/>
            <a:ext cx="9029871" cy="28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 rot="16200000">
            <a:off x="-3420779" y="1661561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4.1: Types of models tested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9FC90-6FCD-4357-8B2B-2EFC4FD24EB3}"/>
              </a:ext>
            </a:extLst>
          </p:cNvPr>
          <p:cNvSpPr txBox="1"/>
          <p:nvPr/>
        </p:nvSpPr>
        <p:spPr>
          <a:xfrm>
            <a:off x="1538359" y="671496"/>
            <a:ext cx="653000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Linear models</a:t>
            </a:r>
          </a:p>
          <a:p>
            <a:r>
              <a:rPr lang="en-US" sz="2000" dirty="0"/>
              <a:t>Perceptron, Logistic Regression (L2, L1),</a:t>
            </a:r>
          </a:p>
          <a:p>
            <a:r>
              <a:rPr lang="en-US" sz="2000" dirty="0"/>
              <a:t>Linear Support Vector Classifier (L2, L1),</a:t>
            </a:r>
          </a:p>
          <a:p>
            <a:r>
              <a:rPr lang="en-US" sz="2000" dirty="0"/>
              <a:t>Linear Discriminant Analysis (LDA),</a:t>
            </a:r>
          </a:p>
          <a:p>
            <a:r>
              <a:rPr lang="en-US" sz="2000" dirty="0"/>
              <a:t>Quadratic Discriminant Analysis (QDA),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AutoNum type="arabicPeriod" startAt="2"/>
            </a:pPr>
            <a:r>
              <a:rPr lang="en-US" sz="2800" dirty="0"/>
              <a:t>Tree-based models</a:t>
            </a:r>
          </a:p>
          <a:p>
            <a:r>
              <a:rPr lang="en-US" sz="2000" dirty="0"/>
              <a:t>Decision Tree, Random Forest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3.   Nearest Neighbors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53542-3AD7-4905-B610-E2D84E28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22" y="414409"/>
            <a:ext cx="3269098" cy="2352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F0711-490A-482B-8965-259287F5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722" y="2690931"/>
            <a:ext cx="3269098" cy="2309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CFB6-D3F8-4527-A257-A2577E9A0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313" y="4942270"/>
            <a:ext cx="3336507" cy="2358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5D0CE-5A5A-485E-9539-AFD83B8F7D27}"/>
              </a:ext>
            </a:extLst>
          </p:cNvPr>
          <p:cNvSpPr txBox="1"/>
          <p:nvPr/>
        </p:nvSpPr>
        <p:spPr>
          <a:xfrm>
            <a:off x="6627813" y="7429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2-D decision boundaries</a:t>
            </a:r>
            <a:endParaRPr lang="en-C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1E915E-705A-4088-B3C1-AF8DFB8D189A}"/>
              </a:ext>
            </a:extLst>
          </p:cNvPr>
          <p:cNvCxnSpPr>
            <a:cxnSpLocks/>
          </p:cNvCxnSpPr>
          <p:nvPr/>
        </p:nvCxnSpPr>
        <p:spPr>
          <a:xfrm flipV="1">
            <a:off x="957069" y="1477295"/>
            <a:ext cx="0" cy="5151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965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 rot="16200000">
            <a:off x="-3470751" y="227417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4.2: Model selection: hyperparameter tuning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1E915E-705A-4088-B3C1-AF8DFB8D189A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957069" y="322218"/>
            <a:ext cx="0" cy="7011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402E4A5-36D9-4DF1-844D-B1ED6C37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96" y="3779837"/>
            <a:ext cx="6008013" cy="3457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35F0A4-637D-4128-98D1-B978AA19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42" y="322217"/>
            <a:ext cx="4829319" cy="3352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E433F-402C-4999-A42C-7D96B260A515}"/>
              </a:ext>
            </a:extLst>
          </p:cNvPr>
          <p:cNvSpPr txBox="1"/>
          <p:nvPr/>
        </p:nvSpPr>
        <p:spPr>
          <a:xfrm>
            <a:off x="6904141" y="2130803"/>
            <a:ext cx="28506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K-fold cross validation was used to tune the hyperparameters</a:t>
            </a:r>
          </a:p>
          <a:p>
            <a:r>
              <a:rPr lang="en-US" sz="2800" dirty="0"/>
              <a:t>of each model via grid search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73334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4.2: Model selection: hyperparameter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66C3C-F710-4406-94AB-08086B42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74" y="4380752"/>
            <a:ext cx="2985507" cy="2099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54DC4-D8D0-47B6-95D4-CE9E95A5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5" y="4387917"/>
            <a:ext cx="2839589" cy="2092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1ED4A-A470-40A9-95EB-5FA9B18BC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47" y="4380752"/>
            <a:ext cx="2851615" cy="2115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09F0A-7E3B-4629-84AB-240CEFC1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65" y="1631264"/>
            <a:ext cx="3171893" cy="2126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398353-247E-4A6D-9143-B28759976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558" y="1532938"/>
            <a:ext cx="2946200" cy="2191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E4BB5-4424-4137-8B8E-BF47A3E87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9141" y="1520826"/>
            <a:ext cx="3791340" cy="21910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21AB60-62BD-4B82-9E9A-20A363CBE840}"/>
              </a:ext>
            </a:extLst>
          </p:cNvPr>
          <p:cNvSpPr txBox="1"/>
          <p:nvPr/>
        </p:nvSpPr>
        <p:spPr>
          <a:xfrm>
            <a:off x="790085" y="1245301"/>
            <a:ext cx="267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Perceptron: max_iter, eta0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996465-21F8-4CD6-A7A1-37F4FBAB1F3B}"/>
              </a:ext>
            </a:extLst>
          </p:cNvPr>
          <p:cNvSpPr txBox="1"/>
          <p:nvPr/>
        </p:nvSpPr>
        <p:spPr>
          <a:xfrm>
            <a:off x="3789325" y="1239394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Regression: C, max_iter</a:t>
            </a:r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C42E4A-532E-4CFA-B1DC-BD5C36B88FB5}"/>
              </a:ext>
            </a:extLst>
          </p:cNvPr>
          <p:cNvSpPr txBox="1"/>
          <p:nvPr/>
        </p:nvSpPr>
        <p:spPr>
          <a:xfrm>
            <a:off x="7556317" y="1239394"/>
            <a:ext cx="181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LSVC: C, max_iter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44C4E1-65E8-424A-BAE3-B3E1D85B0FB9}"/>
              </a:ext>
            </a:extLst>
          </p:cNvPr>
          <p:cNvSpPr txBox="1"/>
          <p:nvPr/>
        </p:nvSpPr>
        <p:spPr>
          <a:xfrm>
            <a:off x="786847" y="4039946"/>
            <a:ext cx="26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Tree: max_depth</a:t>
            </a:r>
            <a:endParaRPr lang="en-CA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B18D19-D130-45A2-9ACF-AC4A44CA615D}"/>
              </a:ext>
            </a:extLst>
          </p:cNvPr>
          <p:cNvSpPr txBox="1"/>
          <p:nvPr/>
        </p:nvSpPr>
        <p:spPr>
          <a:xfrm>
            <a:off x="3827286" y="4039946"/>
            <a:ext cx="294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Forest: n_estimators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424A2C-C47E-408E-B00A-2FC83347B89B}"/>
              </a:ext>
            </a:extLst>
          </p:cNvPr>
          <p:cNvSpPr txBox="1"/>
          <p:nvPr/>
        </p:nvSpPr>
        <p:spPr>
          <a:xfrm>
            <a:off x="7521668" y="4039946"/>
            <a:ext cx="21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KNN: p, n_neighbors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8FA590-A197-4BCC-9121-E77309B7D919}"/>
              </a:ext>
            </a:extLst>
          </p:cNvPr>
          <p:cNvSpPr txBox="1"/>
          <p:nvPr/>
        </p:nvSpPr>
        <p:spPr>
          <a:xfrm>
            <a:off x="850569" y="6762778"/>
            <a:ext cx="8432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Validation curves show how model accuracy varies with hyperparameter values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08607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B06C14-EF40-40A0-B963-BA158A5C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764" y="4446060"/>
            <a:ext cx="2900140" cy="20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E87C20-D485-40DF-8BAA-F898A91E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758" y="4416678"/>
            <a:ext cx="2900140" cy="2038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F5124-0DD2-4047-82E2-BC6BD533E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7" y="4473633"/>
            <a:ext cx="2933931" cy="1990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448D4-1A84-40FA-BF54-49EBD6788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160" y="1660541"/>
            <a:ext cx="2929356" cy="20769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819B34-F8CE-4A82-B121-3731AD046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439" y="1659197"/>
            <a:ext cx="2934765" cy="203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E741DA-0E9A-4C3E-9041-38F933BAE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70" y="1686498"/>
            <a:ext cx="3093668" cy="19887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999298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4.3: Model selection: effects of training set size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1AB60-62BD-4B82-9E9A-20A363CBE840}"/>
              </a:ext>
            </a:extLst>
          </p:cNvPr>
          <p:cNvSpPr txBox="1"/>
          <p:nvPr/>
        </p:nvSpPr>
        <p:spPr>
          <a:xfrm>
            <a:off x="1360358" y="1186244"/>
            <a:ext cx="12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Perceptron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996465-21F8-4CD6-A7A1-37F4FBAB1F3B}"/>
              </a:ext>
            </a:extLst>
          </p:cNvPr>
          <p:cNvSpPr txBox="1"/>
          <p:nvPr/>
        </p:nvSpPr>
        <p:spPr>
          <a:xfrm>
            <a:off x="4270235" y="1186244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C42E4A-532E-4CFA-B1DC-BD5C36B88FB5}"/>
              </a:ext>
            </a:extLst>
          </p:cNvPr>
          <p:cNvSpPr txBox="1"/>
          <p:nvPr/>
        </p:nvSpPr>
        <p:spPr>
          <a:xfrm>
            <a:off x="7318254" y="1172983"/>
            <a:ext cx="20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K-nearest neighbors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44C4E1-65E8-424A-BAE3-B3E1D85B0FB9}"/>
              </a:ext>
            </a:extLst>
          </p:cNvPr>
          <p:cNvSpPr txBox="1"/>
          <p:nvPr/>
        </p:nvSpPr>
        <p:spPr>
          <a:xfrm>
            <a:off x="1251980" y="3986796"/>
            <a:ext cx="143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</a:t>
            </a:r>
            <a:endParaRPr lang="en-CA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B18D19-D130-45A2-9ACF-AC4A44CA615D}"/>
              </a:ext>
            </a:extLst>
          </p:cNvPr>
          <p:cNvSpPr txBox="1"/>
          <p:nvPr/>
        </p:nvSpPr>
        <p:spPr>
          <a:xfrm>
            <a:off x="4472774" y="3953297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424A2C-C47E-408E-B00A-2FC83347B89B}"/>
              </a:ext>
            </a:extLst>
          </p:cNvPr>
          <p:cNvSpPr txBox="1"/>
          <p:nvPr/>
        </p:nvSpPr>
        <p:spPr>
          <a:xfrm>
            <a:off x="6967549" y="3986796"/>
            <a:ext cx="276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(more data)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45E0E-005C-4076-B236-CE13C4EEBD53}"/>
              </a:ext>
            </a:extLst>
          </p:cNvPr>
          <p:cNvSpPr txBox="1"/>
          <p:nvPr/>
        </p:nvSpPr>
        <p:spPr>
          <a:xfrm>
            <a:off x="850569" y="6762778"/>
            <a:ext cx="8809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Learning curves show how model accuracy changes with the size of the training set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6000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24364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4.4: Performance of classifiers: accuracy score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D55BF-8626-489E-B006-CD945A0A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76" y="1028047"/>
            <a:ext cx="7455471" cy="61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3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5: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Best performing model</a:t>
            </a:r>
          </a:p>
        </p:txBody>
      </p:sp>
    </p:spTree>
    <p:extLst>
      <p:ext uri="{BB962C8B-B14F-4D97-AF65-F5344CB8AC3E}">
        <p14:creationId xmlns:p14="http://schemas.microsoft.com/office/powerpoint/2010/main" val="229352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12510E-0ADC-4F4B-BD90-1BEDF3CF5A07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9167078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4.2: Best performing model: classification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C9201-755F-49BD-8D49-E0B5EA09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74" y="1454176"/>
            <a:ext cx="7077075" cy="142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79DD4-6A89-4FF8-9B40-AB2BEF119877}"/>
              </a:ext>
            </a:extLst>
          </p:cNvPr>
          <p:cNvSpPr txBox="1"/>
          <p:nvPr/>
        </p:nvSpPr>
        <p:spPr>
          <a:xfrm>
            <a:off x="4158210" y="1072261"/>
            <a:ext cx="176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Train-test subset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C50C2-0FCD-49EF-97AF-ED2962731E14}"/>
              </a:ext>
            </a:extLst>
          </p:cNvPr>
          <p:cNvSpPr txBox="1"/>
          <p:nvPr/>
        </p:nvSpPr>
        <p:spPr>
          <a:xfrm>
            <a:off x="3672243" y="3145031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 validation subset #1</a:t>
            </a:r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F9B4A-8CA3-440C-9186-A51BE98E75D9}"/>
              </a:ext>
            </a:extLst>
          </p:cNvPr>
          <p:cNvSpPr txBox="1"/>
          <p:nvPr/>
        </p:nvSpPr>
        <p:spPr>
          <a:xfrm>
            <a:off x="3672243" y="5217502"/>
            <a:ext cx="263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 validation subset #2</a:t>
            </a:r>
            <a:endParaRPr lang="en-CA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BEB3D4-A269-4066-83CA-805B1A0C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65" y="3526945"/>
            <a:ext cx="7074383" cy="14496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524CCF-9003-4954-B7DD-96AB19FFF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74" y="5620632"/>
            <a:ext cx="7047208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60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12510E-0ADC-4F4B-BD90-1BEDF3CF5A07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9167078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4.3: Best performing model: confusion matrices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79DD4-6A89-4FF8-9B40-AB2BEF119877}"/>
              </a:ext>
            </a:extLst>
          </p:cNvPr>
          <p:cNvSpPr txBox="1"/>
          <p:nvPr/>
        </p:nvSpPr>
        <p:spPr>
          <a:xfrm>
            <a:off x="4158208" y="6515443"/>
            <a:ext cx="176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Train-test subset</a:t>
            </a:r>
            <a:endParaRPr lang="en-CA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82175F-366D-4393-B3D9-5FEC2890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33" y="1587219"/>
            <a:ext cx="4758862" cy="42934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4E78BB-66A3-4620-ADFF-6CAAB1E8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868" y="1565660"/>
            <a:ext cx="4469856" cy="43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44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91EF2D-64B4-4F23-B362-CA63E7414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51" y="1458994"/>
            <a:ext cx="4611437" cy="4472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00764F-2C4B-4998-8376-8EB6FF1C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4" y="1433219"/>
            <a:ext cx="4912047" cy="44726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12510E-0ADC-4F4B-BD90-1BEDF3CF5A07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9167078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4.3: Best performing model: confusion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C50C2-0FCD-49EF-97AF-ED2962731E14}"/>
              </a:ext>
            </a:extLst>
          </p:cNvPr>
          <p:cNvSpPr txBox="1"/>
          <p:nvPr/>
        </p:nvSpPr>
        <p:spPr>
          <a:xfrm>
            <a:off x="3588352" y="6528338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 validation subset #1</a:t>
            </a:r>
            <a:endParaRPr lang="en-CA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635800-4CBA-4516-9ECE-E14C7E65C5C8}"/>
              </a:ext>
            </a:extLst>
          </p:cNvPr>
          <p:cNvCxnSpPr/>
          <p:nvPr/>
        </p:nvCxnSpPr>
        <p:spPr>
          <a:xfrm flipV="1">
            <a:off x="1220677" y="2253470"/>
            <a:ext cx="8347046" cy="7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0E53A9-F7FA-47D8-AB89-A16E8B5C5BC2}"/>
              </a:ext>
            </a:extLst>
          </p:cNvPr>
          <p:cNvCxnSpPr/>
          <p:nvPr/>
        </p:nvCxnSpPr>
        <p:spPr>
          <a:xfrm flipV="1">
            <a:off x="866786" y="5367184"/>
            <a:ext cx="8347046" cy="7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AEEE38-B60E-456B-9795-3D38ABDD20CC}"/>
              </a:ext>
            </a:extLst>
          </p:cNvPr>
          <p:cNvCxnSpPr>
            <a:cxnSpLocks/>
          </p:cNvCxnSpPr>
          <p:nvPr/>
        </p:nvCxnSpPr>
        <p:spPr>
          <a:xfrm>
            <a:off x="1134603" y="1478066"/>
            <a:ext cx="0" cy="514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E92671-13F2-4180-ACC4-7CDBDB6B51ED}"/>
              </a:ext>
            </a:extLst>
          </p:cNvPr>
          <p:cNvCxnSpPr>
            <a:cxnSpLocks/>
          </p:cNvCxnSpPr>
          <p:nvPr/>
        </p:nvCxnSpPr>
        <p:spPr>
          <a:xfrm>
            <a:off x="4231538" y="1378796"/>
            <a:ext cx="0" cy="514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5EF65C-F70F-4A13-A2BE-27DCB6366C77}"/>
              </a:ext>
            </a:extLst>
          </p:cNvPr>
          <p:cNvCxnSpPr>
            <a:cxnSpLocks/>
          </p:cNvCxnSpPr>
          <p:nvPr/>
        </p:nvCxnSpPr>
        <p:spPr>
          <a:xfrm>
            <a:off x="6011402" y="1293400"/>
            <a:ext cx="0" cy="514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75ACB8-9C1D-4AE0-861D-8025F7E11F7A}"/>
              </a:ext>
            </a:extLst>
          </p:cNvPr>
          <p:cNvCxnSpPr>
            <a:cxnSpLocks/>
          </p:cNvCxnSpPr>
          <p:nvPr/>
        </p:nvCxnSpPr>
        <p:spPr>
          <a:xfrm>
            <a:off x="9098551" y="1337409"/>
            <a:ext cx="0" cy="514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234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664D4-5DCA-4927-AF1A-64AC4372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12" y="1432346"/>
            <a:ext cx="4598534" cy="44441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C7082E-02B6-43CF-9037-6F626883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3" y="1478067"/>
            <a:ext cx="4909716" cy="44865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12510E-0ADC-4F4B-BD90-1BEDF3CF5A07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9167078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4.3: Best performing model: confusion matrices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F9B4A-8CA3-440C-9186-A51BE98E75D9}"/>
              </a:ext>
            </a:extLst>
          </p:cNvPr>
          <p:cNvSpPr txBox="1"/>
          <p:nvPr/>
        </p:nvSpPr>
        <p:spPr>
          <a:xfrm>
            <a:off x="3587711" y="6524575"/>
            <a:ext cx="263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 validation subset #2</a:t>
            </a:r>
            <a:endParaRPr lang="en-CA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635800-4CBA-4516-9ECE-E14C7E65C5C8}"/>
              </a:ext>
            </a:extLst>
          </p:cNvPr>
          <p:cNvCxnSpPr/>
          <p:nvPr/>
        </p:nvCxnSpPr>
        <p:spPr>
          <a:xfrm flipV="1">
            <a:off x="1220677" y="2253470"/>
            <a:ext cx="8347046" cy="7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0E53A9-F7FA-47D8-AB89-A16E8B5C5BC2}"/>
              </a:ext>
            </a:extLst>
          </p:cNvPr>
          <p:cNvCxnSpPr/>
          <p:nvPr/>
        </p:nvCxnSpPr>
        <p:spPr>
          <a:xfrm flipV="1">
            <a:off x="866786" y="5367184"/>
            <a:ext cx="8347046" cy="7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AEEE38-B60E-456B-9795-3D38ABDD20CC}"/>
              </a:ext>
            </a:extLst>
          </p:cNvPr>
          <p:cNvCxnSpPr>
            <a:cxnSpLocks/>
          </p:cNvCxnSpPr>
          <p:nvPr/>
        </p:nvCxnSpPr>
        <p:spPr>
          <a:xfrm>
            <a:off x="1134603" y="1478066"/>
            <a:ext cx="0" cy="514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E92671-13F2-4180-ACC4-7CDBDB6B51ED}"/>
              </a:ext>
            </a:extLst>
          </p:cNvPr>
          <p:cNvCxnSpPr>
            <a:cxnSpLocks/>
          </p:cNvCxnSpPr>
          <p:nvPr/>
        </p:nvCxnSpPr>
        <p:spPr>
          <a:xfrm>
            <a:off x="4231538" y="1378796"/>
            <a:ext cx="0" cy="514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5EF65C-F70F-4A13-A2BE-27DCB6366C77}"/>
              </a:ext>
            </a:extLst>
          </p:cNvPr>
          <p:cNvCxnSpPr>
            <a:cxnSpLocks/>
          </p:cNvCxnSpPr>
          <p:nvPr/>
        </p:nvCxnSpPr>
        <p:spPr>
          <a:xfrm>
            <a:off x="6011402" y="1293400"/>
            <a:ext cx="0" cy="514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75ACB8-9C1D-4AE0-861D-8025F7E11F7A}"/>
              </a:ext>
            </a:extLst>
          </p:cNvPr>
          <p:cNvCxnSpPr>
            <a:cxnSpLocks/>
          </p:cNvCxnSpPr>
          <p:nvPr/>
        </p:nvCxnSpPr>
        <p:spPr>
          <a:xfrm>
            <a:off x="9098551" y="1337409"/>
            <a:ext cx="0" cy="514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4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D6E55F-65A4-4238-A7FA-24B0ED2C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2036762"/>
            <a:ext cx="8905875" cy="34861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12510E-0ADC-4F4B-BD90-1BEDF3CF5A07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9167078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4.4: Best performing model: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83273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1: Objective: add land use to Teranet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AAFDD-48D7-4507-829D-A122AB63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00" y="1210035"/>
            <a:ext cx="5943600" cy="584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E04B3-EFC5-4DFE-BEB9-9119976AE6D5}"/>
              </a:ext>
            </a:extLst>
          </p:cNvPr>
          <p:cNvSpPr txBox="1"/>
          <p:nvPr/>
        </p:nvSpPr>
        <p:spPr>
          <a:xfrm>
            <a:off x="519500" y="2165630"/>
            <a:ext cx="335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objective of this ML workflow</a:t>
            </a:r>
          </a:p>
          <a:p>
            <a:r>
              <a:rPr lang="en-US" dirty="0"/>
              <a:t>is to classify land use at Teranet transaction level (recognizing changes of land use with time) from the housing market dynamics, as defined by the dataset composed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engineered from Teranet attributes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Census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TTS variables</a:t>
            </a:r>
          </a:p>
          <a:p>
            <a:r>
              <a:rPr lang="en-US" dirty="0"/>
              <a:t>(eliminated during feature selection)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354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18934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2.1: Feature selection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E63EB-D84B-4608-B328-637A5B600AA9}"/>
              </a:ext>
            </a:extLst>
          </p:cNvPr>
          <p:cNvSpPr txBox="1"/>
          <p:nvPr/>
        </p:nvSpPr>
        <p:spPr>
          <a:xfrm>
            <a:off x="851798" y="1117350"/>
            <a:ext cx="8632684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combination of the following Feature Subset Selection (FSS) have been applied: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Filters</a:t>
            </a:r>
          </a:p>
          <a:p>
            <a:endParaRPr lang="en-CA" sz="2000" dirty="0"/>
          </a:p>
          <a:p>
            <a:r>
              <a:rPr lang="en-CA" sz="2000" dirty="0"/>
              <a:t>	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SelectKBest </a:t>
            </a:r>
            <a:r>
              <a:rPr lang="en-CA" sz="2000" dirty="0"/>
              <a:t>from 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scikit-learn</a:t>
            </a:r>
            <a:r>
              <a:rPr lang="en-CA" sz="2000" dirty="0"/>
              <a:t>: univariate feature selection based on the following statistical tests: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Chi-2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ANOVA F-value between label/feature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Mutual information for a discrete target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Wrappers</a:t>
            </a:r>
          </a:p>
          <a:p>
            <a:endParaRPr lang="en-US" sz="2000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SelectFromModel </a:t>
            </a:r>
            <a:r>
              <a:rPr lang="en-US" sz="2000" dirty="0"/>
              <a:t>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scikit-learn</a:t>
            </a:r>
          </a:p>
          <a:p>
            <a:r>
              <a:rPr lang="en-US" sz="2000" dirty="0"/>
              <a:t>Recursive feature elimination: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RFE</a:t>
            </a:r>
            <a:r>
              <a:rPr lang="en-US" sz="2000" dirty="0"/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scikit-learn</a:t>
            </a:r>
          </a:p>
          <a:p>
            <a:r>
              <a:rPr lang="en-US" sz="2000" dirty="0"/>
              <a:t>Sequential feature selection: Sequential Backward Selection (SBS)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Embedded methods</a:t>
            </a:r>
          </a:p>
          <a:p>
            <a:endParaRPr lang="en-US" sz="2000" dirty="0"/>
          </a:p>
          <a:p>
            <a:r>
              <a:rPr lang="en-US" sz="2000" dirty="0"/>
              <a:t>L1 regularization for Logistic Regression and Linear Support Vector Classifier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7787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2.2: Feature selection methods, SBS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A6DF4-3DF6-410F-BAF0-A1E82CE3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74" y="1659307"/>
            <a:ext cx="8408131" cy="51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9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2.3: Feature selection results: 11 top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AC390-E3DB-4BDE-B40B-AF4CC0E0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5" y="1191848"/>
            <a:ext cx="7408117" cy="5175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E63EB-D84B-4608-B328-637A5B600AA9}"/>
              </a:ext>
            </a:extLst>
          </p:cNvPr>
          <p:cNvSpPr txBox="1"/>
          <p:nvPr/>
        </p:nvSpPr>
        <p:spPr>
          <a:xfrm>
            <a:off x="825797" y="6762776"/>
            <a:ext cx="8684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 features have been selected by at least 4 different feature selection algorithms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261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Exploratory Data Analysis (EDA)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of selected features</a:t>
            </a:r>
          </a:p>
        </p:txBody>
      </p:sp>
    </p:spTree>
    <p:extLst>
      <p:ext uri="{BB962C8B-B14F-4D97-AF65-F5344CB8AC3E}">
        <p14:creationId xmlns:p14="http://schemas.microsoft.com/office/powerpoint/2010/main" val="366247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B014C33-9923-49BB-8AFC-D4022A188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1" y="4749165"/>
            <a:ext cx="2785367" cy="17614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3BDED9-0035-477B-9C92-EAD928FD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49" y="4749538"/>
            <a:ext cx="3053611" cy="1777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894EE6A-7B9C-4716-A960-4673968CD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249" y="4749165"/>
            <a:ext cx="2925145" cy="1916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D4B8A0-C3D3-47BD-B4DE-122C6CB87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087" y="1938615"/>
            <a:ext cx="2916873" cy="19715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3.1: EDA, stripplots by target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30D95-4D8E-4125-A422-C3F0D5FC82D6}"/>
              </a:ext>
            </a:extLst>
          </p:cNvPr>
          <p:cNvSpPr txBox="1"/>
          <p:nvPr/>
        </p:nvSpPr>
        <p:spPr>
          <a:xfrm>
            <a:off x="869362" y="6762778"/>
            <a:ext cx="834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Stripplots were produced for each of the 11 selected features by target classes.</a:t>
            </a: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AE561-C923-47D0-AFC2-082577CF7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90" y="2074285"/>
            <a:ext cx="2925669" cy="180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32B60-51D5-4FC9-AAE0-8B0F2345A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196" y="1938615"/>
            <a:ext cx="3126153" cy="20908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76EF25-DFAD-4265-968A-E58B04232B08}"/>
              </a:ext>
            </a:extLst>
          </p:cNvPr>
          <p:cNvSpPr txBox="1"/>
          <p:nvPr/>
        </p:nvSpPr>
        <p:spPr>
          <a:xfrm>
            <a:off x="2931734" y="1525775"/>
            <a:ext cx="1956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Teranet features</a:t>
            </a:r>
            <a:endParaRPr lang="en-CA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CD712-F741-4BEC-9657-EDBB78A48725}"/>
              </a:ext>
            </a:extLst>
          </p:cNvPr>
          <p:cNvSpPr txBox="1"/>
          <p:nvPr/>
        </p:nvSpPr>
        <p:spPr>
          <a:xfrm>
            <a:off x="2931734" y="4227244"/>
            <a:ext cx="1867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Census features</a:t>
            </a:r>
            <a:endParaRPr lang="en-CA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210B21-ECB7-427A-873C-DA27D66F4ED6}"/>
              </a:ext>
            </a:extLst>
          </p:cNvPr>
          <p:cNvSpPr txBox="1"/>
          <p:nvPr/>
        </p:nvSpPr>
        <p:spPr>
          <a:xfrm>
            <a:off x="4979272" y="3844773"/>
            <a:ext cx="5536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5762179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3619</TotalTime>
  <Words>534</Words>
  <Application>Microsoft Office PowerPoint</Application>
  <PresentationFormat>Custom</PresentationFormat>
  <Paragraphs>128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Courier New</vt:lpstr>
      <vt:lpstr>Liberation Sans</vt:lpstr>
      <vt:lpstr>Noto Sans Bold</vt:lpstr>
      <vt:lpstr>Noto Sans Regular</vt:lpstr>
      <vt:lpstr>Wingdings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95</cp:revision>
  <dcterms:created xsi:type="dcterms:W3CDTF">2019-09-04T17:49:26Z</dcterms:created>
  <dcterms:modified xsi:type="dcterms:W3CDTF">2019-10-08T16:31:48Z</dcterms:modified>
</cp:coreProperties>
</file>